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4" r:id="rId5"/>
    <p:sldId id="266" r:id="rId6"/>
    <p:sldId id="268" r:id="rId7"/>
    <p:sldId id="269" r:id="rId8"/>
    <p:sldId id="276" r:id="rId9"/>
    <p:sldId id="271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3/7/2023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1"/>
            <a:ext cx="7772400" cy="2058362"/>
          </a:xfrm>
        </p:spPr>
        <p:txBody>
          <a:bodyPr>
            <a:normAutofit/>
          </a:bodyPr>
          <a:lstStyle/>
          <a:p>
            <a:r>
              <a:rPr lang="sr-Cyrl-CS" dirty="0" smtClean="0"/>
              <a:t>ИНФОРМИСАЊЕ</a:t>
            </a:r>
            <a:r>
              <a:rPr lang="en-US" dirty="0" smtClean="0"/>
              <a:t> </a:t>
            </a:r>
            <a:r>
              <a:rPr lang="sr-Cyrl-CS" dirty="0" smtClean="0"/>
              <a:t>И </a:t>
            </a:r>
            <a:r>
              <a:rPr lang="en-US" dirty="0" smtClean="0"/>
              <a:t>ИНФОРМАЦИЈА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/>
          <a:lstStyle/>
          <a:p>
            <a:pPr marL="566928" lvl="0" indent="-457200" algn="just">
              <a:buNone/>
            </a:pPr>
            <a:r>
              <a:rPr lang="sr-Cyrl-CS" sz="2400" b="1" dirty="0" smtClean="0"/>
              <a:t>Ангажовано информисање</a:t>
            </a:r>
            <a:r>
              <a:rPr lang="sr-Cyrl-CS" sz="2400" dirty="0" smtClean="0"/>
              <a:t>: је у функцији трајнијег идејно-политичког и вредносног опредељења комуникатора.</a:t>
            </a:r>
          </a:p>
          <a:p>
            <a:pPr marL="566928" lvl="0" indent="-457200" algn="just">
              <a:buNone/>
            </a:pPr>
            <a:r>
              <a:rPr lang="sr-Cyrl-CS" sz="2400" b="1" dirty="0" smtClean="0"/>
              <a:t>Тенденциозно информисање: </a:t>
            </a:r>
            <a:r>
              <a:rPr lang="sr-Cyrl-CS" sz="2400" dirty="0"/>
              <a:t>је у служби тренутних друштвено-политичких потреба и опредељења. </a:t>
            </a:r>
            <a:endParaRPr lang="en-US" sz="2400" dirty="0"/>
          </a:p>
          <a:p>
            <a:pPr marL="566928" indent="-457200" algn="just">
              <a:buNone/>
            </a:pPr>
            <a:endParaRPr lang="sr-Cyrl-CS" sz="2400" dirty="0" smtClean="0"/>
          </a:p>
          <a:p>
            <a:pPr marL="566928" indent="-457200" algn="just">
              <a:buNone/>
            </a:pPr>
            <a:endParaRPr lang="sr-Cyrl-CS" sz="2400" dirty="0" smtClean="0"/>
          </a:p>
          <a:p>
            <a:pPr marL="566928" indent="-457200" algn="just">
              <a:buAutoNum type="arabicPeriod"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АНГАЖОВАНО </a:t>
            </a:r>
            <a:r>
              <a:rPr lang="sr-Cyrl-CS" sz="3600" dirty="0" smtClean="0"/>
              <a:t>И ТЕНДЕЦИОЗНО </a:t>
            </a:r>
            <a:r>
              <a:rPr lang="en-US" sz="3600" dirty="0" smtClean="0"/>
              <a:t>ИНФОРМИСАЊЕ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674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sr-Cyrl-RS" dirty="0" smtClean="0"/>
          </a:p>
          <a:p>
            <a:pPr marL="109728" indent="0">
              <a:buNone/>
            </a:pPr>
            <a:r>
              <a:rPr lang="en-US" dirty="0" err="1" smtClean="0"/>
              <a:t>Информација</a:t>
            </a:r>
            <a:r>
              <a:rPr lang="en-US" dirty="0" smtClean="0"/>
              <a:t> </a:t>
            </a:r>
            <a:r>
              <a:rPr lang="en-US" dirty="0" err="1" smtClean="0"/>
              <a:t>је</a:t>
            </a:r>
            <a:r>
              <a:rPr lang="en-US" dirty="0" smtClean="0"/>
              <a:t> </a:t>
            </a:r>
            <a:r>
              <a:rPr lang="en-US" dirty="0" err="1" smtClean="0"/>
              <a:t>људска</a:t>
            </a:r>
            <a:r>
              <a:rPr lang="en-US" dirty="0" smtClean="0"/>
              <a:t> </a:t>
            </a:r>
            <a:r>
              <a:rPr lang="en-US" dirty="0" err="1" smtClean="0"/>
              <a:t>творевина</a:t>
            </a:r>
            <a:r>
              <a:rPr lang="en-US" dirty="0" smtClean="0"/>
              <a:t>, </a:t>
            </a:r>
            <a:r>
              <a:rPr lang="en-US" dirty="0" err="1" smtClean="0"/>
              <a:t>садржај</a:t>
            </a:r>
            <a:r>
              <a:rPr lang="en-US" dirty="0" smtClean="0"/>
              <a:t> </a:t>
            </a:r>
            <a:r>
              <a:rPr lang="en-US" dirty="0" err="1" smtClean="0"/>
              <a:t>свести</a:t>
            </a:r>
            <a:r>
              <a:rPr lang="en-US" dirty="0" smtClean="0"/>
              <a:t> </a:t>
            </a:r>
            <a:r>
              <a:rPr lang="en-US" dirty="0" err="1" smtClean="0"/>
              <a:t>који</a:t>
            </a:r>
            <a:r>
              <a:rPr lang="en-US" dirty="0" smtClean="0"/>
              <a:t> </a:t>
            </a:r>
            <a:r>
              <a:rPr lang="en-US" dirty="0" err="1" smtClean="0"/>
              <a:t>настаје</a:t>
            </a:r>
            <a:r>
              <a:rPr lang="en-US" dirty="0" smtClean="0"/>
              <a:t> у </a:t>
            </a:r>
            <a:r>
              <a:rPr lang="en-US" dirty="0" err="1" smtClean="0"/>
              <a:t>интеракцији</a:t>
            </a:r>
            <a:r>
              <a:rPr lang="en-US" dirty="0" smtClean="0"/>
              <a:t> </a:t>
            </a:r>
            <a:r>
              <a:rPr lang="en-US" dirty="0" err="1" smtClean="0"/>
              <a:t>човека</a:t>
            </a:r>
            <a:r>
              <a:rPr lang="en-US" dirty="0" smtClean="0"/>
              <a:t> и </a:t>
            </a:r>
            <a:r>
              <a:rPr lang="en-US" dirty="0" err="1" smtClean="0"/>
              <a:t>целине</a:t>
            </a:r>
            <a:r>
              <a:rPr lang="en-US" dirty="0" smtClean="0"/>
              <a:t> </a:t>
            </a:r>
            <a:r>
              <a:rPr lang="en-US" dirty="0" err="1" smtClean="0"/>
              <a:t>његовог</a:t>
            </a:r>
            <a:r>
              <a:rPr lang="en-US" dirty="0" smtClean="0"/>
              <a:t> </a:t>
            </a:r>
            <a:r>
              <a:rPr lang="en-US" dirty="0" err="1" smtClean="0"/>
              <a:t>природног</a:t>
            </a:r>
            <a:r>
              <a:rPr lang="en-US" dirty="0" smtClean="0"/>
              <a:t>, </a:t>
            </a:r>
            <a:r>
              <a:rPr lang="en-US" dirty="0" err="1" smtClean="0"/>
              <a:t>техничког</a:t>
            </a:r>
            <a:r>
              <a:rPr lang="en-US" dirty="0" smtClean="0"/>
              <a:t> и </a:t>
            </a:r>
            <a:r>
              <a:rPr lang="en-US" dirty="0" err="1" smtClean="0"/>
              <a:t>социјалног</a:t>
            </a:r>
            <a:r>
              <a:rPr lang="en-US" dirty="0" smtClean="0"/>
              <a:t> </a:t>
            </a:r>
            <a:r>
              <a:rPr lang="en-US" dirty="0" err="1" smtClean="0"/>
              <a:t>окружења</a:t>
            </a:r>
            <a:r>
              <a:rPr lang="en-US" dirty="0" smtClean="0"/>
              <a:t>.</a:t>
            </a:r>
            <a:endParaRPr lang="sr-Cyrl-RS" dirty="0" smtClean="0"/>
          </a:p>
          <a:p>
            <a:pPr>
              <a:buFontTx/>
              <a:buChar char="-"/>
            </a:pPr>
            <a:r>
              <a:rPr lang="en-US" dirty="0" smtClean="0"/>
              <a:t> </a:t>
            </a:r>
            <a:r>
              <a:rPr lang="sr-Cyrl-CS" sz="2400" i="1" dirty="0"/>
              <a:t>Информација</a:t>
            </a:r>
            <a:r>
              <a:rPr lang="sr-Cyrl-CS" sz="2400" dirty="0"/>
              <a:t> је </a:t>
            </a:r>
            <a:r>
              <a:rPr lang="hr-HR" sz="2400" dirty="0"/>
              <a:t>пода</a:t>
            </a:r>
            <a:r>
              <a:rPr lang="sr-Cyrl-CS" sz="2400" dirty="0"/>
              <a:t>так </a:t>
            </a:r>
            <a:r>
              <a:rPr lang="hr-HR" sz="2400" dirty="0"/>
              <a:t>стављен у значењски контекст. </a:t>
            </a:r>
            <a:endParaRPr lang="sr-Cyrl-RS" sz="2400" dirty="0" smtClean="0"/>
          </a:p>
          <a:p>
            <a:pPr>
              <a:buFontTx/>
              <a:buChar char="-"/>
            </a:pPr>
            <a:r>
              <a:rPr lang="sr-Cyrl-CS" sz="2400" dirty="0" smtClean="0"/>
              <a:t>П</a:t>
            </a:r>
            <a:r>
              <a:rPr lang="hr-HR" sz="2400" dirty="0"/>
              <a:t>одатак је бескористан све док не преноси неку информацију. </a:t>
            </a:r>
            <a:endParaRPr lang="sr-Cyrl-RS" sz="2400" dirty="0" smtClean="0"/>
          </a:p>
          <a:p>
            <a:pPr>
              <a:buFontTx/>
              <a:buChar char="-"/>
            </a:pPr>
            <a:r>
              <a:rPr lang="sr-Cyrl-CS" sz="2400" dirty="0" smtClean="0"/>
              <a:t>Исти </a:t>
            </a:r>
            <a:r>
              <a:rPr lang="sr-Cyrl-CS" sz="2400" dirty="0"/>
              <a:t>знак, појам</a:t>
            </a:r>
            <a:r>
              <a:rPr lang="en-US" sz="2400" dirty="0"/>
              <a:t> </a:t>
            </a:r>
            <a:r>
              <a:rPr lang="sr-Cyrl-CS" sz="2400" dirty="0"/>
              <a:t>у зависности од контекста и примаоца може да има различито </a:t>
            </a:r>
            <a:r>
              <a:rPr lang="sr-Cyrl-CS" sz="2400" dirty="0" smtClean="0"/>
              <a:t>значење</a:t>
            </a:r>
          </a:p>
          <a:p>
            <a:pPr marL="109728" indent="0">
              <a:buNone/>
            </a:pPr>
            <a:r>
              <a:rPr lang="sr-Cyrl-CS" sz="2400" dirty="0" smtClean="0"/>
              <a:t>И</a:t>
            </a:r>
            <a:r>
              <a:rPr lang="hr-HR" sz="2400" dirty="0"/>
              <a:t>нформација је скуп знакова који</a:t>
            </a:r>
            <a:r>
              <a:rPr lang="sr-Cyrl-CS" sz="2400" dirty="0"/>
              <a:t> </a:t>
            </a:r>
            <a:r>
              <a:rPr lang="hr-HR" sz="2400" dirty="0"/>
              <a:t>приматељу нешто значе, односно открива нешто ново</a:t>
            </a:r>
            <a:r>
              <a:rPr lang="sr-Cyrl-CS" sz="2400" dirty="0"/>
              <a:t> -</a:t>
            </a:r>
            <a:r>
              <a:rPr lang="sr-Cyrl-CS" sz="2400" i="1" dirty="0"/>
              <a:t> п</a:t>
            </a:r>
            <a:r>
              <a:rPr lang="en-US" sz="2400" i="1" dirty="0" err="1"/>
              <a:t>римљена</a:t>
            </a:r>
            <a:r>
              <a:rPr lang="en-US" sz="2400" i="1" dirty="0"/>
              <a:t> и </a:t>
            </a:r>
            <a:r>
              <a:rPr lang="en-US" sz="2400" i="1" dirty="0" err="1"/>
              <a:t>схваћена</a:t>
            </a:r>
            <a:r>
              <a:rPr lang="en-US" sz="2400" i="1" dirty="0"/>
              <a:t> </a:t>
            </a:r>
            <a:r>
              <a:rPr lang="en-US" sz="2400" i="1" dirty="0" err="1"/>
              <a:t>порука</a:t>
            </a:r>
            <a:r>
              <a:rPr lang="en-US" sz="2400" i="1" dirty="0"/>
              <a:t>.</a:t>
            </a:r>
            <a:endParaRPr lang="en-US" sz="2400" dirty="0"/>
          </a:p>
          <a:p>
            <a:pPr marL="109728" indent="0">
              <a:buNone/>
            </a:pPr>
            <a:endParaRPr lang="en-US" dirty="0" smtClean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algn="just"/>
            <a:r>
              <a:rPr lang="sr-Latn-CS" dirty="0" smtClean="0"/>
              <a:t>Ко</a:t>
            </a:r>
            <a:r>
              <a:rPr lang="sr-Cyrl-CS" dirty="0" smtClean="0"/>
              <a:t>дирање</a:t>
            </a:r>
            <a:r>
              <a:rPr lang="sr-Latn-CS" dirty="0" smtClean="0"/>
              <a:t> је претварање саопштења из једне форме у другу, из једног система </a:t>
            </a:r>
            <a:r>
              <a:rPr lang="sr-Cyrl-CS" dirty="0" smtClean="0"/>
              <a:t>знакова</a:t>
            </a:r>
            <a:r>
              <a:rPr lang="sr-Latn-CS" dirty="0" smtClean="0"/>
              <a:t> у други систем </a:t>
            </a:r>
            <a:r>
              <a:rPr lang="sr-Cyrl-CS" dirty="0" smtClean="0"/>
              <a:t>знакова</a:t>
            </a:r>
            <a:r>
              <a:rPr lang="sr-Latn-CS" dirty="0" smtClean="0"/>
              <a:t>.</a:t>
            </a:r>
            <a:endParaRPr lang="sr-Cyrl-CS" dirty="0" smtClean="0"/>
          </a:p>
          <a:p>
            <a:pPr algn="just"/>
            <a:r>
              <a:rPr lang="sr-Cyrl-CS" dirty="0" smtClean="0"/>
              <a:t>К</a:t>
            </a:r>
            <a:r>
              <a:rPr lang="sr-Latn-CS" dirty="0" err="1" smtClean="0"/>
              <a:t>омуникацион</a:t>
            </a:r>
            <a:r>
              <a:rPr lang="sr-Cyrl-CS" dirty="0" smtClean="0"/>
              <a:t>а</a:t>
            </a:r>
            <a:r>
              <a:rPr lang="sr-Latn-CS" dirty="0" smtClean="0"/>
              <a:t> </a:t>
            </a:r>
            <a:r>
              <a:rPr lang="sr-Latn-CS" dirty="0" err="1" smtClean="0"/>
              <a:t>једначин</a:t>
            </a:r>
            <a:r>
              <a:rPr lang="sr-Cyrl-CS" dirty="0" smtClean="0"/>
              <a:t>а</a:t>
            </a:r>
            <a:r>
              <a:rPr lang="sr-Latn-CS" dirty="0" smtClean="0"/>
              <a:t>:</a:t>
            </a:r>
            <a:endParaRPr lang="sr-Cyrl-CS" dirty="0" smtClean="0"/>
          </a:p>
          <a:p>
            <a:pPr algn="just">
              <a:buNone/>
            </a:pPr>
            <a:r>
              <a:rPr lang="sr-Latn-CS" dirty="0" err="1" smtClean="0"/>
              <a:t>еми</a:t>
            </a:r>
            <a:r>
              <a:rPr lang="sr-Cyrl-CS" dirty="0" smtClean="0"/>
              <a:t>те</a:t>
            </a:r>
            <a:r>
              <a:rPr lang="sr-Latn-CS" dirty="0" smtClean="0"/>
              <a:t>р информације</a:t>
            </a:r>
            <a:r>
              <a:rPr lang="sr-Cyrl-CS" dirty="0" smtClean="0"/>
              <a:t> - </a:t>
            </a:r>
            <a:r>
              <a:rPr lang="sr-Latn-CS" dirty="0" smtClean="0"/>
              <a:t>кодер информације</a:t>
            </a:r>
            <a:r>
              <a:rPr lang="sr-Cyrl-CS" dirty="0" smtClean="0"/>
              <a:t> -</a:t>
            </a:r>
            <a:r>
              <a:rPr lang="sr-Latn-CS" dirty="0" smtClean="0"/>
              <a:t> декодер </a:t>
            </a:r>
            <a:r>
              <a:rPr lang="sr-Cyrl-CS" dirty="0" smtClean="0"/>
              <a:t>- </a:t>
            </a:r>
            <a:r>
              <a:rPr lang="sr-Latn-CS" dirty="0" smtClean="0"/>
              <a:t>реципијент информације. </a:t>
            </a:r>
            <a:endParaRPr lang="sr-Cyrl-CS" dirty="0" smtClean="0"/>
          </a:p>
          <a:p>
            <a:pPr algn="just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algn="ctr"/>
            <a:r>
              <a:rPr lang="sr-Cyrl-CS" sz="3200" dirty="0" smtClean="0"/>
              <a:t>Симбол је м</a:t>
            </a:r>
            <a:r>
              <a:rPr lang="sr-Latn-CS" sz="3200" dirty="0" err="1" smtClean="0"/>
              <a:t>атер</a:t>
            </a:r>
            <a:r>
              <a:rPr lang="sr-Cyrl-CS" sz="3200" dirty="0" smtClean="0"/>
              <a:t>и</a:t>
            </a:r>
            <a:r>
              <a:rPr lang="sr-Latn-CS" sz="3200" dirty="0" smtClean="0"/>
              <a:t>јални </a:t>
            </a:r>
            <a:r>
              <a:rPr lang="sr-Cyrl-CS" sz="3200" dirty="0" smtClean="0"/>
              <a:t>п</a:t>
            </a:r>
            <a:r>
              <a:rPr lang="sr-Latn-CS" sz="3200" dirty="0" err="1" smtClean="0"/>
              <a:t>осредни</a:t>
            </a:r>
            <a:r>
              <a:rPr lang="sr-Cyrl-CS" sz="3200" dirty="0" smtClean="0"/>
              <a:t>к преношења информација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sr-Latn-CS" dirty="0" smtClean="0"/>
              <a:t>да садрже ново сазнање, </a:t>
            </a:r>
            <a:endParaRPr lang="sr-Cyrl-CS" dirty="0" smtClean="0"/>
          </a:p>
          <a:p>
            <a:pPr marL="624078" indent="-514350">
              <a:buFont typeface="+mj-lt"/>
              <a:buAutoNum type="arabicPeriod"/>
            </a:pPr>
            <a:r>
              <a:rPr lang="sr-Latn-CS" dirty="0" smtClean="0"/>
              <a:t>сазнање </a:t>
            </a:r>
            <a:r>
              <a:rPr lang="sr-Latn-CS" dirty="0" err="1" smtClean="0"/>
              <a:t>поникло</a:t>
            </a:r>
            <a:r>
              <a:rPr lang="sr-Latn-CS" dirty="0" smtClean="0"/>
              <a:t> из искуства стеченог у друштвеној пракси; </a:t>
            </a:r>
            <a:endParaRPr lang="sr-Cyrl-CS" dirty="0" smtClean="0"/>
          </a:p>
          <a:p>
            <a:pPr marL="624078" indent="-514350">
              <a:buFont typeface="+mj-lt"/>
              <a:buAutoNum type="arabicPeriod"/>
            </a:pPr>
            <a:r>
              <a:rPr lang="sr-Latn-CS" dirty="0" smtClean="0"/>
              <a:t>саопштавање у одговарајућој форми,</a:t>
            </a:r>
            <a:endParaRPr lang="sr-Cyrl-CS" dirty="0" smtClean="0"/>
          </a:p>
          <a:p>
            <a:pPr marL="624078" indent="-514350">
              <a:buFont typeface="+mj-lt"/>
              <a:buAutoNum type="arabicPeriod"/>
            </a:pPr>
            <a:r>
              <a:rPr lang="sr-Latn-CS" dirty="0" smtClean="0"/>
              <a:t>симболички посредовано субјектима комуникативних чинова</a:t>
            </a:r>
            <a:r>
              <a:rPr lang="sr-Cyrl-CS" dirty="0" smtClean="0"/>
              <a:t> и 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dirty="0" err="1" smtClean="0"/>
              <a:t>значајност</a:t>
            </a:r>
            <a:r>
              <a:rPr lang="sr-Cyrl-CS" dirty="0" smtClean="0"/>
              <a:t> за одређене аспекте друштвене праксе</a:t>
            </a:r>
            <a:r>
              <a:rPr lang="sr-Latn-CS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sr-Cyrl-CS" sz="3200" dirty="0" smtClean="0"/>
              <a:t>О</a:t>
            </a:r>
            <a:r>
              <a:rPr lang="sr-Latn-CS" sz="3200" dirty="0" err="1" smtClean="0"/>
              <a:t>сновна</a:t>
            </a:r>
            <a:r>
              <a:rPr lang="sr-Latn-CS" sz="3200" dirty="0" smtClean="0"/>
              <a:t> обележја информација су</a:t>
            </a:r>
            <a:r>
              <a:rPr lang="sr-Cyrl-CS" sz="3200" dirty="0" smtClean="0"/>
              <a:t>:</a:t>
            </a:r>
            <a:r>
              <a:rPr lang="sr-Latn-CS" sz="3200" dirty="0" smtClean="0"/>
              <a:t>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sr-Cyrl-CS" sz="3200" i="1" dirty="0" smtClean="0"/>
              <a:t>мењање ставова</a:t>
            </a:r>
            <a:r>
              <a:rPr lang="sr-Cyrl-CS" sz="3200" dirty="0" smtClean="0"/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sr-Cyrl-CS" sz="3200" i="1" dirty="0" smtClean="0"/>
              <a:t>мотивација </a:t>
            </a:r>
            <a:r>
              <a:rPr lang="sr-Cyrl-CS" sz="3200" dirty="0" smtClean="0"/>
              <a:t>и</a:t>
            </a:r>
            <a:r>
              <a:rPr lang="sr-Cyrl-CS" sz="3200" i="1" dirty="0" smtClean="0"/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sr-Latn-CS" sz="3200" i="1" dirty="0" err="1" smtClean="0"/>
              <a:t>организациј</a:t>
            </a:r>
            <a:r>
              <a:rPr lang="sr-Cyrl-CS" sz="3200" i="1" dirty="0" smtClean="0"/>
              <a:t>а</a:t>
            </a:r>
            <a:r>
              <a:rPr lang="sr-Latn-CS" sz="3200" i="1" dirty="0" smtClean="0"/>
              <a:t> људског понашања </a:t>
            </a:r>
            <a:r>
              <a:rPr lang="sr-Cyrl-CS" sz="3200" dirty="0" smtClean="0"/>
              <a:t>која је повезана са претходне </a:t>
            </a:r>
            <a:r>
              <a:rPr lang="sr-Cyrl-CS" dirty="0" smtClean="0"/>
              <a:t>две функције</a:t>
            </a:r>
            <a:r>
              <a:rPr lang="sr-Cyrl-CS" i="1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CS" sz="3200" dirty="0" smtClean="0"/>
              <a:t>Најзначајније </a:t>
            </a:r>
            <a:r>
              <a:rPr lang="sr-Latn-CS" sz="3200" dirty="0" err="1" smtClean="0"/>
              <a:t>функциј</a:t>
            </a:r>
            <a:r>
              <a:rPr lang="sr-Cyrl-CS" sz="3200" dirty="0" smtClean="0"/>
              <a:t>е</a:t>
            </a:r>
            <a:r>
              <a:rPr lang="sr-Latn-CS" sz="3200" dirty="0" smtClean="0"/>
              <a:t> информација</a:t>
            </a:r>
            <a:r>
              <a:rPr lang="sr-Cyrl-CS" sz="3200" dirty="0" smtClean="0"/>
              <a:t>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6262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CS" dirty="0" smtClean="0"/>
              <a:t>Н</a:t>
            </a:r>
            <a:r>
              <a:rPr lang="sr-Latn-CS" dirty="0" err="1" smtClean="0"/>
              <a:t>ачин</a:t>
            </a:r>
            <a:r>
              <a:rPr lang="sr-Cyrl-CS" dirty="0" smtClean="0"/>
              <a:t>и</a:t>
            </a:r>
            <a:r>
              <a:rPr lang="sr-Latn-CS" dirty="0" smtClean="0"/>
              <a:t> саопштавања информација</a:t>
            </a:r>
            <a:endParaRPr lang="sr-Cyrl-CS" dirty="0" smtClean="0"/>
          </a:p>
          <a:p>
            <a:r>
              <a:rPr lang="sr-Cyrl-CS" dirty="0" smtClean="0"/>
              <a:t>непосредовано (</a:t>
            </a:r>
            <a:r>
              <a:rPr lang="sr-Cyrl-CS" dirty="0" err="1" smtClean="0"/>
              <a:t>интерперсонално</a:t>
            </a:r>
            <a:r>
              <a:rPr lang="sr-Cyrl-CS" dirty="0" smtClean="0"/>
              <a:t>) и </a:t>
            </a:r>
          </a:p>
          <a:p>
            <a:r>
              <a:rPr lang="sr-Cyrl-CS" dirty="0" smtClean="0"/>
              <a:t>посредовано (које се одвија путем техничких средстава).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267200"/>
          </a:xfrm>
        </p:spPr>
        <p:txBody>
          <a:bodyPr/>
          <a:lstStyle/>
          <a:p>
            <a:pPr lvl="2"/>
            <a:r>
              <a:rPr lang="sr-Cyrl-CS" sz="2400" dirty="0" smtClean="0"/>
              <a:t>садржај информације,</a:t>
            </a:r>
            <a:endParaRPr lang="en-US" sz="2000" dirty="0" smtClean="0"/>
          </a:p>
          <a:p>
            <a:pPr lvl="2"/>
            <a:r>
              <a:rPr lang="sr-Cyrl-CS" sz="2400" dirty="0" smtClean="0"/>
              <a:t>значаја информације,</a:t>
            </a:r>
            <a:endParaRPr lang="en-US" sz="2000" dirty="0" smtClean="0"/>
          </a:p>
          <a:p>
            <a:pPr lvl="2"/>
            <a:r>
              <a:rPr lang="sr-Cyrl-CS" sz="2400" dirty="0" err="1" smtClean="0"/>
              <a:t>интересантност</a:t>
            </a:r>
            <a:r>
              <a:rPr lang="sr-Cyrl-CS" sz="2400" dirty="0" smtClean="0"/>
              <a:t> информације,</a:t>
            </a:r>
            <a:endParaRPr lang="en-US" sz="2000" dirty="0" smtClean="0"/>
          </a:p>
          <a:p>
            <a:pPr lvl="2"/>
            <a:r>
              <a:rPr lang="sr-Cyrl-CS" sz="2400" dirty="0" smtClean="0"/>
              <a:t>начина излагања,</a:t>
            </a:r>
            <a:endParaRPr lang="en-US" sz="2000" dirty="0" smtClean="0"/>
          </a:p>
          <a:p>
            <a:pPr lvl="2"/>
            <a:r>
              <a:rPr lang="sr-Cyrl-CS" sz="2400" dirty="0" smtClean="0"/>
              <a:t>језика информације,</a:t>
            </a:r>
            <a:endParaRPr lang="en-US" sz="2000" dirty="0" smtClean="0"/>
          </a:p>
          <a:p>
            <a:pPr lvl="2"/>
            <a:r>
              <a:rPr lang="sr-Cyrl-CS" sz="2400" dirty="0" smtClean="0"/>
              <a:t>културе и идеологије примаоца,</a:t>
            </a:r>
            <a:endParaRPr lang="en-US" sz="2000" dirty="0" smtClean="0"/>
          </a:p>
          <a:p>
            <a:pPr lvl="2"/>
            <a:r>
              <a:rPr lang="sr-Cyrl-CS" sz="2400" dirty="0" smtClean="0"/>
              <a:t>техничких средстава за пренос информације ...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Autofit/>
          </a:bodyPr>
          <a:lstStyle/>
          <a:p>
            <a:r>
              <a:rPr lang="sr-Cyrl-CS" sz="3200" dirty="0" smtClean="0"/>
              <a:t>Колико ће информисање увећати наше сазнање зависи од: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50091"/>
          </a:xfrm>
        </p:spPr>
        <p:txBody>
          <a:bodyPr/>
          <a:lstStyle/>
          <a:p>
            <a:r>
              <a:rPr lang="sr-Cyrl-CS" dirty="0" smtClean="0"/>
              <a:t>информације остварују своје функције тек кроз процес КОМУНИКАЦИЈЕ.</a:t>
            </a:r>
          </a:p>
          <a:p>
            <a:endParaRPr lang="sr-Cyrl-CS" dirty="0" smtClean="0"/>
          </a:p>
          <a:p>
            <a:r>
              <a:rPr lang="sr-Cyrl-CS" dirty="0" smtClean="0"/>
              <a:t>Поред израза лица, гестова, боје и тона гласа, речи, у савременим условима комуникацију омогућавају штампа, телеграф, телефон као и развој комуникацијских технологија.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19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r-Cyrl-CS" sz="3600" dirty="0" smtClean="0"/>
              <a:t>Информација – </a:t>
            </a:r>
            <a:r>
              <a:rPr lang="sr-Cyrl-CS" sz="3600" dirty="0" err="1" smtClean="0"/>
              <a:t>полуинформација</a:t>
            </a:r>
            <a:r>
              <a:rPr lang="sr-Cyrl-CS" sz="3600" dirty="0" smtClean="0"/>
              <a:t> - дезинформација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438</TotalTime>
  <Words>318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Concourse</vt:lpstr>
      <vt:lpstr>ИНФОРМИСАЊЕ И ИНФОРМАЦИЈА</vt:lpstr>
      <vt:lpstr>PowerPoint Presentation</vt:lpstr>
      <vt:lpstr>Симбол је материјални посредник преношења информација </vt:lpstr>
      <vt:lpstr>Основна обележја информација су: </vt:lpstr>
      <vt:lpstr>Најзначајније функције информација:</vt:lpstr>
      <vt:lpstr>PowerPoint Presentation</vt:lpstr>
      <vt:lpstr>Колико ће информисање увећати наше сазнање зависи од:</vt:lpstr>
      <vt:lpstr>PowerPoint Presentation</vt:lpstr>
      <vt:lpstr>PowerPoint Presentation</vt:lpstr>
      <vt:lpstr>АНГАЖОВАНО И ТЕНДЕЦИОЗНО ИНФОРМИСАЊЕ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ИНФОРМИСАЊЕ И ИНФОРМАЦИЈА</dc:title>
  <dc:creator>Ivana</dc:creator>
  <cp:lastModifiedBy>Ivana Ilić Krstić</cp:lastModifiedBy>
  <cp:revision>44</cp:revision>
  <dcterms:created xsi:type="dcterms:W3CDTF">2006-08-16T00:00:00Z</dcterms:created>
  <dcterms:modified xsi:type="dcterms:W3CDTF">2023-03-07T14:34:22Z</dcterms:modified>
</cp:coreProperties>
</file>